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715000" type="screen16x10"/>
  <p:notesSz cx="6858000" cy="9144000"/>
  <p:embeddedFontLst>
    <p:embeddedFont>
      <p:font typeface="Lato" panose="020F0502020204030203" pitchFamily="34" charset="0"/>
      <p:regular r:id="rId22"/>
      <p:bold r:id="rId23"/>
      <p:italic r:id="rId24"/>
      <p:boldItalic r:id="rId25"/>
    </p:embeddedFont>
    <p:embeddedFont>
      <p:font typeface="Raleway" panose="020B0604020202020204"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6" y="7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4e3cd6f4c_0_114: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4e3cd6f4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2099b693b_0_125: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2099b693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2099b693b_0_13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2099b693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9cb61fbfe_0_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9cb61fb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4e3cd6f4c_0_129: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4e3cd6f4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2099b693b_0_1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2099b693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4e3cd6f4c_0_84: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4e3cd6f4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4e3cd6f4c_0_124: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4e3cd6f4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962055d17_0_9: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962055d1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962055d17_0_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962055d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688b0cb0a_0_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688b0cb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4e3cd6f4c_0_69: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4e3cd6f4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9b6e4e4d1_1_8: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9b6e4e4d1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2099b693b_0_6: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2099b693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962055d17_0_35: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962055d1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62055d17_0_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962055d1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9b7371188_1_1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9b737118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2099b693b_0_9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2099b693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61833"/>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5266667"/>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61833"/>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700250"/>
            <a:ext cx="6331500" cy="17133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598278"/>
            <a:ext cx="6331500" cy="1379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5266667"/>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61833"/>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449833"/>
            <a:ext cx="7436100" cy="1709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3243833"/>
            <a:ext cx="7436100" cy="1190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61833"/>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5266667"/>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007583"/>
            <a:ext cx="8296800" cy="171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61833"/>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5266667"/>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61833"/>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61833"/>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5266667"/>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61833"/>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780750"/>
            <a:ext cx="3071400" cy="3336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780750"/>
            <a:ext cx="3071400" cy="3336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57306"/>
            <a:ext cx="8520600" cy="710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61833"/>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040667"/>
            <a:ext cx="2808000" cy="839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2052004"/>
            <a:ext cx="2808000" cy="3117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61833"/>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91267"/>
            <a:ext cx="6244200" cy="4261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39"/>
            <a:ext cx="4572000" cy="571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9950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552611"/>
            <a:ext cx="4045200" cy="1464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3039301"/>
            <a:ext cx="4045200" cy="1494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804667"/>
            <a:ext cx="3837000" cy="4105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5266667"/>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61833"/>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695583"/>
            <a:ext cx="8388600" cy="4374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520973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639944"/>
            <a:ext cx="6321600" cy="705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773084"/>
            <a:ext cx="6321600" cy="3336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5209732"/>
            <a:ext cx="548700" cy="4374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image.a11y.mcgill.ca"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mailto:image@cim.mcgill.ca" TargetMode="External"/><Relationship Id="rId4" Type="http://schemas.openxmlformats.org/officeDocument/2006/relationships/hyperlink" Target="https://gnc3.com/go-im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700250"/>
            <a:ext cx="6331500" cy="1713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IMAGE: Accessible Internet Graphics via Audio and Touch</a:t>
            </a:r>
            <a:endParaRPr/>
          </a:p>
        </p:txBody>
      </p:sp>
      <p:sp>
        <p:nvSpPr>
          <p:cNvPr id="73" name="Google Shape;73;p13"/>
          <p:cNvSpPr txBox="1">
            <a:spLocks noGrp="1"/>
          </p:cNvSpPr>
          <p:nvPr>
            <p:ph type="subTitle" idx="1"/>
          </p:nvPr>
        </p:nvSpPr>
        <p:spPr>
          <a:xfrm>
            <a:off x="2390275" y="3598275"/>
            <a:ext cx="6533700" cy="1379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Shared Reality Lab, McGill University</a:t>
            </a:r>
            <a:endParaRPr/>
          </a:p>
          <a:p>
            <a:pPr marL="0" lvl="0" indent="0" algn="l" rtl="0">
              <a:spcBef>
                <a:spcPts val="0"/>
              </a:spcBef>
              <a:spcAft>
                <a:spcPts val="0"/>
              </a:spcAft>
              <a:buNone/>
            </a:pPr>
            <a:r>
              <a:rPr lang="en"/>
              <a:t>Gateway Navigation CCC Ltd. / Canadian Council of the Blind</a:t>
            </a:r>
            <a:endParaRPr/>
          </a:p>
          <a:p>
            <a:pPr marL="0" lvl="0" indent="0" algn="l" rtl="0">
              <a:spcBef>
                <a:spcPts val="0"/>
              </a:spcBef>
              <a:spcAft>
                <a:spcPts val="0"/>
              </a:spcAft>
              <a:buNone/>
            </a:pPr>
            <a:endParaRPr/>
          </a:p>
          <a:p>
            <a:pPr marL="0" lvl="0" indent="0" algn="l" rtl="0">
              <a:spcBef>
                <a:spcPts val="0"/>
              </a:spcBef>
              <a:spcAft>
                <a:spcPts val="0"/>
              </a:spcAft>
              <a:buNone/>
            </a:pPr>
            <a:r>
              <a:rPr lang="en"/>
              <a:t>https://image.a11y.mcgill.ca</a:t>
            </a:r>
            <a:endParaRPr/>
          </a:p>
        </p:txBody>
      </p:sp>
      <p:pic>
        <p:nvPicPr>
          <p:cNvPr id="74" name="Google Shape;74;p13" descr="An icon representing the IMAGE project, which is a stylized icon of an eye, with the iris shaped like a camera lens aperture." title="IMAGE project logo"/>
          <p:cNvPicPr preferRelativeResize="0"/>
          <p:nvPr/>
        </p:nvPicPr>
        <p:blipFill>
          <a:blip r:embed="rId3">
            <a:alphaModFix/>
          </a:blip>
          <a:stretch>
            <a:fillRect/>
          </a:stretch>
        </p:blipFill>
        <p:spPr>
          <a:xfrm>
            <a:off x="330325" y="433175"/>
            <a:ext cx="1983750" cy="198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Website creators: photos</a:t>
            </a:r>
            <a:endParaRPr/>
          </a:p>
        </p:txBody>
      </p:sp>
      <p:sp>
        <p:nvSpPr>
          <p:cNvPr id="136" name="Google Shape;136;p22"/>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Make sure photo can be selected and supports the browser’s standard context menu functionality. Beware:</a:t>
            </a:r>
            <a:endParaRPr/>
          </a:p>
          <a:p>
            <a:pPr marL="457200" lvl="0" indent="-342900" algn="l" rtl="0">
              <a:spcBef>
                <a:spcPts val="1200"/>
              </a:spcBef>
              <a:spcAft>
                <a:spcPts val="0"/>
              </a:spcAft>
              <a:buSzPts val="1800"/>
              <a:buChar char="●"/>
            </a:pPr>
            <a:r>
              <a:rPr lang="en"/>
              <a:t>Carousels</a:t>
            </a:r>
            <a:endParaRPr/>
          </a:p>
          <a:p>
            <a:pPr marL="457200" lvl="0" indent="-342900" algn="l" rtl="0">
              <a:spcBef>
                <a:spcPts val="0"/>
              </a:spcBef>
              <a:spcAft>
                <a:spcPts val="0"/>
              </a:spcAft>
              <a:buSzPts val="1800"/>
              <a:buChar char="●"/>
            </a:pPr>
            <a:r>
              <a:rPr lang="en"/>
              <a:t>Copy-protection schemes</a:t>
            </a:r>
            <a:endParaRPr/>
          </a:p>
          <a:p>
            <a:pPr marL="457200" lvl="0" indent="-342900" algn="l" rtl="0">
              <a:spcBef>
                <a:spcPts val="0"/>
              </a:spcBef>
              <a:spcAft>
                <a:spcPts val="0"/>
              </a:spcAft>
              <a:buSzPts val="1800"/>
              <a:buChar char="●"/>
            </a:pPr>
            <a:r>
              <a:rPr lang="en"/>
              <a:t>Montages</a:t>
            </a:r>
            <a:endParaRPr/>
          </a:p>
          <a:p>
            <a:pPr marL="0" lvl="0" indent="0" algn="l" rtl="0">
              <a:spcBef>
                <a:spcPts val="1200"/>
              </a:spcBef>
              <a:spcAft>
                <a:spcPts val="1200"/>
              </a:spcAft>
              <a:buNone/>
            </a:pPr>
            <a:r>
              <a:rPr lang="en"/>
              <a:t>Don’t forget alt-tags are still crucial for context!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Website creators: maps</a:t>
            </a:r>
            <a:endParaRPr/>
          </a:p>
        </p:txBody>
      </p:sp>
      <p:sp>
        <p:nvSpPr>
          <p:cNvPr id="142" name="Google Shape;142;p23"/>
          <p:cNvSpPr txBox="1">
            <a:spLocks noGrp="1"/>
          </p:cNvSpPr>
          <p:nvPr>
            <p:ph type="body" idx="1"/>
          </p:nvPr>
        </p:nvSpPr>
        <p:spPr>
          <a:xfrm>
            <a:off x="2410100" y="1345850"/>
            <a:ext cx="6321600" cy="43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Embed Google maps in standard &lt;iframe&gt;:</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sz="1300"/>
          </a:p>
          <a:p>
            <a:pPr marL="0" lvl="0" indent="0" algn="l" rtl="0">
              <a:spcBef>
                <a:spcPts val="1200"/>
              </a:spcBef>
              <a:spcAft>
                <a:spcPts val="0"/>
              </a:spcAft>
              <a:buNone/>
            </a:pPr>
            <a:endParaRPr sz="1300"/>
          </a:p>
          <a:p>
            <a:pPr marL="0" lvl="0" indent="0" algn="l" rtl="0">
              <a:spcBef>
                <a:spcPts val="1200"/>
              </a:spcBef>
              <a:spcAft>
                <a:spcPts val="1200"/>
              </a:spcAft>
              <a:buNone/>
            </a:pPr>
            <a:r>
              <a:rPr lang="en" sz="1300"/>
              <a:t>https://developers.google.com/maps/documentation/embed/get-started</a:t>
            </a:r>
            <a:endParaRPr sz="1300"/>
          </a:p>
        </p:txBody>
      </p:sp>
      <p:pic>
        <p:nvPicPr>
          <p:cNvPr id="143" name="Google Shape;143;p23" descr="An example of the code for embedding a google map on a webpage in a way that will work with IMAGE. Link to these details is just below this graphic." title="Screenshot of Google Maps embedding guidelines for maps on websites"/>
          <p:cNvPicPr preferRelativeResize="0"/>
          <p:nvPr/>
        </p:nvPicPr>
        <p:blipFill>
          <a:blip r:embed="rId3">
            <a:alphaModFix/>
          </a:blip>
          <a:stretch>
            <a:fillRect/>
          </a:stretch>
        </p:blipFill>
        <p:spPr>
          <a:xfrm>
            <a:off x="2564225" y="1785425"/>
            <a:ext cx="4219198" cy="3096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Website creators: charts</a:t>
            </a:r>
            <a:endParaRPr/>
          </a:p>
        </p:txBody>
      </p:sp>
      <p:sp>
        <p:nvSpPr>
          <p:cNvPr id="149" name="Google Shape;149;p24"/>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Use Highcharts format: https://www.highcharts.com/</a:t>
            </a:r>
            <a:endParaRPr/>
          </a:p>
          <a:p>
            <a:pPr marL="0" lvl="0" indent="0" algn="l" rtl="0">
              <a:spcBef>
                <a:spcPts val="1200"/>
              </a:spcBef>
              <a:spcAft>
                <a:spcPts val="0"/>
              </a:spcAft>
              <a:buNone/>
            </a:pPr>
            <a:r>
              <a:rPr lang="en"/>
              <a:t>Make sure to fill in Title and Subtitle fields!</a:t>
            </a:r>
            <a:endParaRPr/>
          </a:p>
          <a:p>
            <a:pPr marL="0" lvl="0" indent="0" algn="l" rtl="0">
              <a:spcBef>
                <a:spcPts val="1200"/>
              </a:spcBef>
              <a:spcAft>
                <a:spcPts val="0"/>
              </a:spcAft>
              <a:buNone/>
            </a:pPr>
            <a:r>
              <a:rPr lang="en"/>
              <a:t>Initial experiences for:</a:t>
            </a:r>
            <a:endParaRPr/>
          </a:p>
          <a:p>
            <a:pPr marL="0" lvl="0" indent="457200" algn="l" rtl="0">
              <a:spcBef>
                <a:spcPts val="1200"/>
              </a:spcBef>
              <a:spcAft>
                <a:spcPts val="0"/>
              </a:spcAft>
              <a:buNone/>
            </a:pPr>
            <a:r>
              <a:rPr lang="en"/>
              <a:t>Line/Area charts (single trend line)</a:t>
            </a:r>
            <a:endParaRPr/>
          </a:p>
          <a:p>
            <a:pPr marL="0" lvl="0" indent="457200" algn="l" rtl="0">
              <a:spcBef>
                <a:spcPts val="1200"/>
              </a:spcBef>
              <a:spcAft>
                <a:spcPts val="0"/>
              </a:spcAft>
              <a:buNone/>
            </a:pPr>
            <a:r>
              <a:rPr lang="en"/>
              <a:t>Pie charts</a:t>
            </a:r>
            <a:endParaRPr/>
          </a:p>
          <a:p>
            <a:pPr marL="0" lvl="0" indent="0" algn="l" rtl="0">
              <a:spcBef>
                <a:spcPts val="1200"/>
              </a:spcBef>
              <a:spcAft>
                <a:spcPts val="1200"/>
              </a:spcAft>
              <a:buNone/>
            </a:pPr>
            <a:r>
              <a:rPr lang="en"/>
              <a:t>Future: Chart variations (line chart with 10 data points or a million data points need to be treated very differently!) More formats. Automatic data extraction?</a:t>
            </a:r>
            <a:endParaRPr/>
          </a:p>
        </p:txBody>
      </p:sp>
      <p:pic>
        <p:nvPicPr>
          <p:cNvPr id="150" name="Google Shape;150;p24" descr="Logo of the Highcharts company, with a multicolor angular logo on the left, and shaded text &quot;HIGHCHARTS&quot; on the right." title="Highcharts logo"/>
          <p:cNvPicPr preferRelativeResize="0"/>
          <p:nvPr/>
        </p:nvPicPr>
        <p:blipFill>
          <a:blip r:embed="rId3">
            <a:alphaModFix/>
          </a:blip>
          <a:stretch>
            <a:fillRect/>
          </a:stretch>
        </p:blipFill>
        <p:spPr>
          <a:xfrm>
            <a:off x="2400250" y="1345844"/>
            <a:ext cx="2146600" cy="4516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 source and extensible</a:t>
            </a:r>
            <a:endParaRPr/>
          </a:p>
        </p:txBody>
      </p:sp>
      <p:sp>
        <p:nvSpPr>
          <p:cNvPr id="156" name="Google Shape;156;p25"/>
          <p:cNvSpPr txBox="1">
            <a:spLocks noGrp="1"/>
          </p:cNvSpPr>
          <p:nvPr>
            <p:ph type="body" idx="1"/>
          </p:nvPr>
        </p:nvSpPr>
        <p:spPr>
          <a:xfrm>
            <a:off x="2410100" y="1773075"/>
            <a:ext cx="6321600" cy="3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https://github.com/Shared-Reality-Lab/IMAGE-browser</a:t>
            </a:r>
            <a:br>
              <a:rPr lang="en"/>
            </a:br>
            <a:r>
              <a:rPr lang="en"/>
              <a:t>https://github.com/Shared-Reality-Lab/IMAGE-server</a:t>
            </a:r>
            <a:endParaRPr/>
          </a:p>
          <a:p>
            <a:pPr marL="0" lvl="0" indent="0" algn="l" rtl="0">
              <a:spcBef>
                <a:spcPts val="1200"/>
              </a:spcBef>
              <a:spcAft>
                <a:spcPts val="0"/>
              </a:spcAft>
              <a:buClr>
                <a:schemeClr val="dk2"/>
              </a:buClr>
              <a:buSzPts val="1100"/>
              <a:buFont typeface="Arial"/>
              <a:buNone/>
            </a:pPr>
            <a:r>
              <a:rPr lang="en"/>
              <a:t>Create &amp; deploy new modules for IMAGE:</a:t>
            </a:r>
            <a:endParaRPr/>
          </a:p>
          <a:p>
            <a:pPr marL="0" lvl="0" indent="0" algn="l" rtl="0">
              <a:spcBef>
                <a:spcPts val="1200"/>
              </a:spcBef>
              <a:spcAft>
                <a:spcPts val="0"/>
              </a:spcAft>
              <a:buClr>
                <a:schemeClr val="dk2"/>
              </a:buClr>
              <a:buSzPts val="1100"/>
              <a:buFont typeface="Arial"/>
              <a:buNone/>
            </a:pPr>
            <a:r>
              <a:rPr lang="en"/>
              <a:t>	New machine learning tools</a:t>
            </a:r>
            <a:endParaRPr/>
          </a:p>
          <a:p>
            <a:pPr marL="0" lvl="0" indent="0" algn="l" rtl="0">
              <a:spcBef>
                <a:spcPts val="1200"/>
              </a:spcBef>
              <a:spcAft>
                <a:spcPts val="1200"/>
              </a:spcAft>
              <a:buNone/>
            </a:pPr>
            <a:r>
              <a:rPr lang="en"/>
              <a:t>	New audio/haptic experiences</a:t>
            </a:r>
            <a:endParaRPr/>
          </a:p>
        </p:txBody>
      </p:sp>
      <p:pic>
        <p:nvPicPr>
          <p:cNvPr id="157" name="Google Shape;157;p25" descr="White silhouette of a cat on a round black background" title="Github logo"/>
          <p:cNvPicPr preferRelativeResize="0"/>
          <p:nvPr/>
        </p:nvPicPr>
        <p:blipFill>
          <a:blip r:embed="rId3">
            <a:alphaModFix/>
          </a:blip>
          <a:stretch>
            <a:fillRect/>
          </a:stretch>
        </p:blipFill>
        <p:spPr>
          <a:xfrm>
            <a:off x="3605988" y="1442843"/>
            <a:ext cx="1004875" cy="1004875"/>
          </a:xfrm>
          <a:prstGeom prst="rect">
            <a:avLst/>
          </a:prstGeom>
          <a:noFill/>
          <a:ln>
            <a:noFill/>
          </a:ln>
        </p:spPr>
      </p:pic>
      <p:pic>
        <p:nvPicPr>
          <p:cNvPr id="158" name="Google Shape;158;p25" descr="Stylized text &quot;AGPL3&quot; in purple logo, with &quot;Free as in Freedom&quot; written below." title="GNU AGPL3 logo"/>
          <p:cNvPicPr preferRelativeResize="0"/>
          <p:nvPr/>
        </p:nvPicPr>
        <p:blipFill>
          <a:blip r:embed="rId4">
            <a:alphaModFix/>
          </a:blip>
          <a:stretch>
            <a:fillRect/>
          </a:stretch>
        </p:blipFill>
        <p:spPr>
          <a:xfrm>
            <a:off x="5149500" y="1621438"/>
            <a:ext cx="1543050" cy="647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Developers: Extending IMAGE</a:t>
            </a:r>
            <a:endParaRPr/>
          </a:p>
        </p:txBody>
      </p:sp>
      <p:sp>
        <p:nvSpPr>
          <p:cNvPr id="164" name="Google Shape;164;p26"/>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5" name="Google Shape;165;p26" descr="Teaser screenshot of academic paper discussing IMAGE technical architecture. Full citation in text below this screenshot." title="Screenshot of IMAGE paper abstract"/>
          <p:cNvPicPr preferRelativeResize="0"/>
          <p:nvPr/>
        </p:nvPicPr>
        <p:blipFill>
          <a:blip r:embed="rId3">
            <a:alphaModFix/>
          </a:blip>
          <a:stretch>
            <a:fillRect/>
          </a:stretch>
        </p:blipFill>
        <p:spPr>
          <a:xfrm>
            <a:off x="3198327" y="1345850"/>
            <a:ext cx="5345260" cy="2979175"/>
          </a:xfrm>
          <a:prstGeom prst="rect">
            <a:avLst/>
          </a:prstGeom>
          <a:noFill/>
          <a:ln>
            <a:noFill/>
          </a:ln>
        </p:spPr>
      </p:pic>
      <p:pic>
        <p:nvPicPr>
          <p:cNvPr id="166" name="Google Shape;166;p26" descr="Stylized icon for the Web 4 All conference, text &quot;W4A&quot;, with the &quot;A&quot; upside down." title="Web4All logo"/>
          <p:cNvPicPr preferRelativeResize="0"/>
          <p:nvPr/>
        </p:nvPicPr>
        <p:blipFill>
          <a:blip r:embed="rId4">
            <a:alphaModFix/>
          </a:blip>
          <a:stretch>
            <a:fillRect/>
          </a:stretch>
        </p:blipFill>
        <p:spPr>
          <a:xfrm>
            <a:off x="2400250" y="1389025"/>
            <a:ext cx="610675" cy="508900"/>
          </a:xfrm>
          <a:prstGeom prst="rect">
            <a:avLst/>
          </a:prstGeom>
          <a:noFill/>
          <a:ln>
            <a:noFill/>
          </a:ln>
        </p:spPr>
      </p:pic>
      <p:sp>
        <p:nvSpPr>
          <p:cNvPr id="167" name="Google Shape;167;p26"/>
          <p:cNvSpPr txBox="1"/>
          <p:nvPr/>
        </p:nvSpPr>
        <p:spPr>
          <a:xfrm>
            <a:off x="2748650" y="4325025"/>
            <a:ext cx="57747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solidFill>
                  <a:schemeClr val="dk2"/>
                </a:solidFill>
                <a:highlight>
                  <a:srgbClr val="FFFFFF"/>
                </a:highlight>
              </a:rPr>
              <a:t>IN PRESS: Juliette Regimbal, Jeffrey R. Blum, and Jeremy R. Cooperstock. 2022. IMAGE:</a:t>
            </a:r>
            <a:r>
              <a:rPr lang="en" sz="1100">
                <a:solidFill>
                  <a:schemeClr val="dk2"/>
                </a:solidFill>
              </a:rPr>
              <a:t> </a:t>
            </a:r>
            <a:r>
              <a:rPr lang="en" sz="900">
                <a:solidFill>
                  <a:schemeClr val="dk2"/>
                </a:solidFill>
                <a:highlight>
                  <a:srgbClr val="FFFFFF"/>
                </a:highlight>
              </a:rPr>
              <a:t>A Deployment Framework for Creating Multimodal Experiences of Web</a:t>
            </a:r>
            <a:r>
              <a:rPr lang="en" sz="1100">
                <a:solidFill>
                  <a:schemeClr val="dk2"/>
                </a:solidFill>
              </a:rPr>
              <a:t> </a:t>
            </a:r>
            <a:r>
              <a:rPr lang="en" sz="900">
                <a:solidFill>
                  <a:schemeClr val="dk2"/>
                </a:solidFill>
                <a:highlight>
                  <a:srgbClr val="FFFFFF"/>
                </a:highlight>
              </a:rPr>
              <a:t>Graphics. In 19th Web for All Conference (W4A’22), April 25–26, 2022, Lyon,</a:t>
            </a:r>
            <a:r>
              <a:rPr lang="en" sz="1100">
                <a:solidFill>
                  <a:schemeClr val="dk2"/>
                </a:solidFill>
              </a:rPr>
              <a:t> </a:t>
            </a:r>
            <a:r>
              <a:rPr lang="en" sz="900">
                <a:solidFill>
                  <a:schemeClr val="dk2"/>
                </a:solidFill>
                <a:highlight>
                  <a:srgbClr val="FFFFFF"/>
                </a:highlight>
              </a:rPr>
              <a:t>France. ACM, New York, NY, USA</a:t>
            </a:r>
            <a:endParaRPr sz="900">
              <a:solidFill>
                <a:schemeClr val="dk2"/>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future of IMAGE</a:t>
            </a:r>
            <a:endParaRPr/>
          </a:p>
        </p:txBody>
      </p:sp>
      <p:sp>
        <p:nvSpPr>
          <p:cNvPr id="173" name="Google Shape;173;p27"/>
          <p:cNvSpPr txBox="1">
            <a:spLocks noGrp="1"/>
          </p:cNvSpPr>
          <p:nvPr>
            <p:ph type="body" idx="1"/>
          </p:nvPr>
        </p:nvSpPr>
        <p:spPr>
          <a:xfrm>
            <a:off x="2410100" y="1478350"/>
            <a:ext cx="6321600" cy="376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Deep need: excitement from participants trying what’s next</a:t>
            </a:r>
            <a:endParaRPr/>
          </a:p>
          <a:p>
            <a:pPr marL="0" lvl="0" indent="0" algn="l" rtl="0">
              <a:spcBef>
                <a:spcPts val="1200"/>
              </a:spcBef>
              <a:spcAft>
                <a:spcPts val="0"/>
              </a:spcAft>
              <a:buNone/>
            </a:pPr>
            <a:r>
              <a:rPr lang="en"/>
              <a:t>                        Participant testimonial</a:t>
            </a:r>
            <a:endParaRPr/>
          </a:p>
          <a:p>
            <a:pPr marL="0" lvl="0" indent="0" algn="l" rtl="0">
              <a:spcBef>
                <a:spcPts val="1200"/>
              </a:spcBef>
              <a:spcAft>
                <a:spcPts val="0"/>
              </a:spcAft>
              <a:buNone/>
            </a:pPr>
            <a:r>
              <a:rPr lang="en"/>
              <a:t>We’re particularly excited about:</a:t>
            </a:r>
            <a:endParaRPr/>
          </a:p>
          <a:p>
            <a:pPr marL="457200" lvl="0" indent="0" algn="l" rtl="0">
              <a:spcBef>
                <a:spcPts val="1200"/>
              </a:spcBef>
              <a:spcAft>
                <a:spcPts val="0"/>
              </a:spcAft>
              <a:buNone/>
            </a:pPr>
            <a:r>
              <a:rPr lang="en"/>
              <a:t>Fully integrating haptic devices</a:t>
            </a:r>
            <a:endParaRPr/>
          </a:p>
          <a:p>
            <a:pPr marL="457200" lvl="0" indent="0" algn="l" rtl="0">
              <a:spcBef>
                <a:spcPts val="1200"/>
              </a:spcBef>
              <a:spcAft>
                <a:spcPts val="0"/>
              </a:spcAft>
              <a:buClr>
                <a:schemeClr val="dk2"/>
              </a:buClr>
              <a:buSzPts val="1100"/>
              <a:buFont typeface="Arial"/>
              <a:buNone/>
            </a:pPr>
            <a:r>
              <a:rPr lang="en"/>
              <a:t>Mobile: iPhone, Android</a:t>
            </a:r>
            <a:endParaRPr/>
          </a:p>
          <a:p>
            <a:pPr marL="457200" lvl="0" indent="0" algn="l" rtl="0">
              <a:spcBef>
                <a:spcPts val="1200"/>
              </a:spcBef>
              <a:spcAft>
                <a:spcPts val="1200"/>
              </a:spcAft>
              <a:buClr>
                <a:schemeClr val="dk2"/>
              </a:buClr>
              <a:buSzPts val="1100"/>
              <a:buFont typeface="Arial"/>
              <a:buNone/>
            </a:pPr>
            <a:r>
              <a:rPr lang="en"/>
              <a:t>Taking advantage of improved machine learning tools</a:t>
            </a:r>
            <a:endParaRPr>
              <a:solidFill>
                <a:srgbClr val="D9D9D9"/>
              </a:solidFill>
            </a:endParaRPr>
          </a:p>
        </p:txBody>
      </p:sp>
      <p:pic>
        <p:nvPicPr>
          <p:cNvPr id="2" name="Userstatement_CSUN_2_LUFS-23">
            <a:hlinkClick r:id="" action="ppaction://media"/>
            <a:extLst>
              <a:ext uri="{FF2B5EF4-FFF2-40B4-BE49-F238E27FC236}">
                <a16:creationId xmlns:a16="http://schemas.microsoft.com/office/drawing/2014/main" id="{06B7D475-1019-405F-B4FC-A7BD5F411F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45398" y="1990845"/>
            <a:ext cx="442249" cy="442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Acknowledgements</a:t>
            </a:r>
            <a:endParaRPr/>
          </a:p>
        </p:txBody>
      </p:sp>
      <p:sp>
        <p:nvSpPr>
          <p:cNvPr id="180" name="Google Shape;180;p28"/>
          <p:cNvSpPr txBox="1">
            <a:spLocks noGrp="1"/>
          </p:cNvSpPr>
          <p:nvPr>
            <p:ph type="body" idx="1"/>
          </p:nvPr>
        </p:nvSpPr>
        <p:spPr>
          <a:xfrm>
            <a:off x="2410100" y="1550775"/>
            <a:ext cx="6406500" cy="3503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McGill IMAGE team:</a:t>
            </a:r>
            <a:br>
              <a:rPr lang="en"/>
            </a:br>
            <a:r>
              <a:rPr lang="en"/>
              <a:t>Aidan Williams, Ben Macnaughton, Clarisa Gapare, Cyan Kuo, Florian Grond, Gandharv Patil, Hongye Chen, Jaydeep Singh, Jeffrey Blum, Jeremy Cooperstock, John Sullivan, Juliette Regimbal, Rakshitha Ravi, Rayan Isran, Rohan Akut, Sabrina Knappe, Samuel John, Siddharth Rao, Sri Gannavarapu, Yongjae Yoo</a:t>
            </a:r>
            <a:endParaRPr/>
          </a:p>
          <a:p>
            <a:pPr marL="0" lvl="0" indent="0" algn="l" rtl="0">
              <a:spcBef>
                <a:spcPts val="1200"/>
              </a:spcBef>
              <a:spcAft>
                <a:spcPts val="0"/>
              </a:spcAft>
              <a:buNone/>
            </a:pPr>
            <a:endParaRPr/>
          </a:p>
          <a:p>
            <a:pPr marL="0" lvl="0" indent="0" algn="l" rtl="0">
              <a:spcBef>
                <a:spcPts val="1200"/>
              </a:spcBef>
              <a:spcAft>
                <a:spcPts val="0"/>
              </a:spcAft>
              <a:buNone/>
            </a:pPr>
            <a:r>
              <a:rPr lang="en"/>
              <a:t>Gateway Navigation CCC Ltd.</a:t>
            </a:r>
            <a:endParaRPr/>
          </a:p>
          <a:p>
            <a:pPr marL="0" lvl="0" indent="0" algn="l" rtl="0">
              <a:spcBef>
                <a:spcPts val="1200"/>
              </a:spcBef>
              <a:spcAft>
                <a:spcPts val="0"/>
              </a:spcAft>
              <a:buNone/>
            </a:pPr>
            <a:r>
              <a:rPr lang="en"/>
              <a:t>Canadian Council of the Blind (CCB)</a:t>
            </a:r>
            <a:endParaRPr/>
          </a:p>
          <a:p>
            <a:pPr marL="0" lvl="0" indent="0" algn="l" rtl="0">
              <a:spcBef>
                <a:spcPts val="1200"/>
              </a:spcBef>
              <a:spcAft>
                <a:spcPts val="1200"/>
              </a:spcAft>
              <a:buNone/>
            </a:pPr>
            <a:r>
              <a:rPr lang="en"/>
              <a:t>Innovation, Science and Economic Development Canada (ISED)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Visit us in Dot’s booth #612</a:t>
            </a:r>
            <a:endParaRPr/>
          </a:p>
        </p:txBody>
      </p:sp>
      <p:sp>
        <p:nvSpPr>
          <p:cNvPr id="186" name="Google Shape;186;p29"/>
          <p:cNvSpPr txBox="1">
            <a:spLocks noGrp="1"/>
          </p:cNvSpPr>
          <p:nvPr>
            <p:ph type="body" idx="1"/>
          </p:nvPr>
        </p:nvSpPr>
        <p:spPr>
          <a:xfrm>
            <a:off x="2410100" y="1773075"/>
            <a:ext cx="6540300" cy="372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IMAGE team:</a:t>
            </a:r>
            <a:endParaRPr/>
          </a:p>
          <a:p>
            <a:pPr marL="0" lvl="0" indent="457200" algn="l" rtl="0">
              <a:spcBef>
                <a:spcPts val="1200"/>
              </a:spcBef>
              <a:spcAft>
                <a:spcPts val="0"/>
              </a:spcAft>
              <a:buNone/>
            </a:pPr>
            <a:r>
              <a:rPr lang="en"/>
              <a:t>Today until 5pm</a:t>
            </a:r>
            <a:endParaRPr/>
          </a:p>
          <a:p>
            <a:pPr marL="0" lvl="0" indent="457200" algn="l" rtl="0">
              <a:spcBef>
                <a:spcPts val="1200"/>
              </a:spcBef>
              <a:spcAft>
                <a:spcPts val="0"/>
              </a:spcAft>
              <a:buNone/>
            </a:pPr>
            <a:r>
              <a:rPr lang="en"/>
              <a:t>Friday 9:30am-12pm</a:t>
            </a:r>
            <a:endParaRPr/>
          </a:p>
          <a:p>
            <a:pPr marL="0" lvl="0" indent="0" algn="l" rtl="0">
              <a:spcBef>
                <a:spcPts val="1200"/>
              </a:spcBef>
              <a:spcAft>
                <a:spcPts val="0"/>
              </a:spcAft>
              <a:buNone/>
            </a:pPr>
            <a:r>
              <a:rPr lang="en"/>
              <a:t>Try the Dot Pad yourself in the Dot booth anytime!</a:t>
            </a:r>
            <a:endParaRPr/>
          </a:p>
          <a:p>
            <a:pPr marL="0" lvl="0" indent="0" algn="l" rtl="0">
              <a:spcBef>
                <a:spcPts val="1200"/>
              </a:spcBef>
              <a:spcAft>
                <a:spcPts val="0"/>
              </a:spcAft>
              <a:buNone/>
            </a:pPr>
            <a:r>
              <a:rPr lang="en"/>
              <a:t>Don’t miss Dot’s presentation:</a:t>
            </a:r>
            <a:endParaRPr/>
          </a:p>
          <a:p>
            <a:pPr marL="0" lvl="0" indent="0" algn="l" rtl="0">
              <a:spcBef>
                <a:spcPts val="1200"/>
              </a:spcBef>
              <a:spcAft>
                <a:spcPts val="0"/>
              </a:spcAft>
              <a:buNone/>
            </a:pPr>
            <a:r>
              <a:rPr lang="en"/>
              <a:t>	</a:t>
            </a:r>
            <a:r>
              <a:rPr lang="en" i="1"/>
              <a:t>The Dot Pad: The Full Screen Tactile Display for the Blind</a:t>
            </a:r>
            <a:endParaRPr i="1"/>
          </a:p>
          <a:p>
            <a:pPr marL="0" lvl="0" indent="457200" algn="l" rtl="0">
              <a:spcBef>
                <a:spcPts val="1200"/>
              </a:spcBef>
              <a:spcAft>
                <a:spcPts val="1200"/>
              </a:spcAft>
              <a:buNone/>
            </a:pPr>
            <a:r>
              <a:rPr lang="en"/>
              <a:t>Friday at 4pm, Grand ABCD</a:t>
            </a:r>
            <a:endParaRPr/>
          </a:p>
        </p:txBody>
      </p:sp>
      <p:pic>
        <p:nvPicPr>
          <p:cNvPr id="187" name="Google Shape;187;p29" descr="A product picture of the Dot Pad, with raised pins in the pattern of an icon of a 5 pointed star." title="Picture of Dot Pad"/>
          <p:cNvPicPr preferRelativeResize="0"/>
          <p:nvPr/>
        </p:nvPicPr>
        <p:blipFill>
          <a:blip r:embed="rId3">
            <a:alphaModFix/>
          </a:blip>
          <a:stretch>
            <a:fillRect/>
          </a:stretch>
        </p:blipFill>
        <p:spPr>
          <a:xfrm>
            <a:off x="153480" y="400550"/>
            <a:ext cx="2141875" cy="1428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Visit us here at the conference</a:t>
            </a:r>
            <a:endParaRPr/>
          </a:p>
        </p:txBody>
      </p:sp>
      <p:sp>
        <p:nvSpPr>
          <p:cNvPr id="193" name="Google Shape;193;p30"/>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learn more about IMAGE or give feedback in person:</a:t>
            </a:r>
            <a:endParaRPr/>
          </a:p>
          <a:p>
            <a:pPr marL="0" lvl="0" indent="0" algn="l" rtl="0">
              <a:spcBef>
                <a:spcPts val="1200"/>
              </a:spcBef>
              <a:spcAft>
                <a:spcPts val="0"/>
              </a:spcAft>
              <a:buNone/>
            </a:pPr>
            <a:endParaRPr/>
          </a:p>
          <a:p>
            <a:pPr marL="0" lvl="0" indent="457200" algn="l" rtl="0">
              <a:spcBef>
                <a:spcPts val="1200"/>
              </a:spcBef>
              <a:spcAft>
                <a:spcPts val="0"/>
              </a:spcAft>
              <a:buNone/>
            </a:pPr>
            <a:r>
              <a:rPr lang="en"/>
              <a:t>Marriott Oasis Tower Room 1453</a:t>
            </a:r>
            <a:br>
              <a:rPr lang="en"/>
            </a:br>
            <a:r>
              <a:rPr lang="en"/>
              <a:t>	Wednesday 11am-1pm</a:t>
            </a:r>
            <a:br>
              <a:rPr lang="en"/>
            </a:br>
            <a:r>
              <a:rPr lang="en"/>
              <a:t>	Thursday 2pm-4pm</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We also have a Haply 2diy you can test out!</a:t>
            </a:r>
            <a:endParaRPr/>
          </a:p>
        </p:txBody>
      </p:sp>
      <p:pic>
        <p:nvPicPr>
          <p:cNvPr id="194" name="Google Shape;194;p30" descr="A product picture of the Haply 2diy, with its knob in the middle of the active area." title="Photograph of the Haply 2diy"/>
          <p:cNvPicPr preferRelativeResize="0"/>
          <p:nvPr/>
        </p:nvPicPr>
        <p:blipFill>
          <a:blip r:embed="rId3">
            <a:alphaModFix/>
          </a:blip>
          <a:stretch>
            <a:fillRect/>
          </a:stretch>
        </p:blipFill>
        <p:spPr>
          <a:xfrm>
            <a:off x="187825" y="422750"/>
            <a:ext cx="2212425" cy="14718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Find us online</a:t>
            </a:r>
            <a:endParaRPr/>
          </a:p>
        </p:txBody>
      </p:sp>
      <p:sp>
        <p:nvSpPr>
          <p:cNvPr id="200" name="Google Shape;200;p31"/>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u="sng">
                <a:solidFill>
                  <a:schemeClr val="hlink"/>
                </a:solidFill>
                <a:hlinkClick r:id="rId3"/>
              </a:rPr>
              <a:t>https://image.a11y.mcgill.ca</a:t>
            </a:r>
            <a:br>
              <a:rPr lang="en"/>
            </a:br>
            <a:r>
              <a:rPr lang="en" u="sng">
                <a:solidFill>
                  <a:schemeClr val="hlink"/>
                </a:solidFill>
                <a:hlinkClick r:id="rId4"/>
              </a:rPr>
              <a:t>https://gnc3.com/go-image</a:t>
            </a:r>
            <a:r>
              <a:rPr lang="en"/>
              <a:t> </a:t>
            </a:r>
            <a:endParaRPr/>
          </a:p>
          <a:p>
            <a:pPr marL="0" lvl="0" indent="0" algn="l" rtl="0">
              <a:spcBef>
                <a:spcPts val="1200"/>
              </a:spcBef>
              <a:spcAft>
                <a:spcPts val="0"/>
              </a:spcAft>
              <a:buNone/>
            </a:pPr>
            <a:r>
              <a:rPr lang="en" u="sng">
                <a:solidFill>
                  <a:schemeClr val="hlink"/>
                </a:solidFill>
                <a:hlinkClick r:id="rId5"/>
              </a:rPr>
              <a:t>image@cim.mcgill.ca</a:t>
            </a:r>
            <a:endParaRPr/>
          </a:p>
          <a:p>
            <a:pPr marL="0" lvl="0" indent="0" algn="l" rtl="0">
              <a:spcBef>
                <a:spcPts val="1200"/>
              </a:spcBef>
              <a:spcAft>
                <a:spcPts val="0"/>
              </a:spcAft>
              <a:buNone/>
            </a:pPr>
            <a:endParaRPr/>
          </a:p>
          <a:p>
            <a:pPr marL="0" lvl="0" indent="0" algn="l" rtl="0">
              <a:spcBef>
                <a:spcPts val="1200"/>
              </a:spcBef>
              <a:spcAft>
                <a:spcPts val="0"/>
              </a:spcAft>
              <a:buNone/>
            </a:pPr>
            <a:r>
              <a:rPr lang="en"/>
              <a:t>To participate in ongoing research, complete the survey found on our website and provide your contact information.</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We look forward to building IMAGE together with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IMAGE project introduction</a:t>
            </a:r>
            <a:br>
              <a:rPr lang="en"/>
            </a:br>
            <a:r>
              <a:rPr lang="en" sz="1800" b="0" u="sng">
                <a:latin typeface="Lato"/>
                <a:ea typeface="Lato"/>
                <a:cs typeface="Lato"/>
                <a:sym typeface="Lato"/>
              </a:rPr>
              <a:t>I</a:t>
            </a:r>
            <a:r>
              <a:rPr lang="en" sz="1800" b="0">
                <a:latin typeface="Lato"/>
                <a:ea typeface="Lato"/>
                <a:cs typeface="Lato"/>
                <a:sym typeface="Lato"/>
              </a:rPr>
              <a:t>nternet </a:t>
            </a:r>
            <a:r>
              <a:rPr lang="en" sz="1800" b="0" u="sng">
                <a:latin typeface="Lato"/>
                <a:ea typeface="Lato"/>
                <a:cs typeface="Lato"/>
                <a:sym typeface="Lato"/>
              </a:rPr>
              <a:t>M</a:t>
            </a:r>
            <a:r>
              <a:rPr lang="en" sz="1800" b="0">
                <a:latin typeface="Lato"/>
                <a:ea typeface="Lato"/>
                <a:cs typeface="Lato"/>
                <a:sym typeface="Lato"/>
              </a:rPr>
              <a:t>ultimodal </a:t>
            </a:r>
            <a:r>
              <a:rPr lang="en" sz="1800" b="0" u="sng">
                <a:latin typeface="Lato"/>
                <a:ea typeface="Lato"/>
                <a:cs typeface="Lato"/>
                <a:sym typeface="Lato"/>
              </a:rPr>
              <a:t>A</a:t>
            </a:r>
            <a:r>
              <a:rPr lang="en" sz="1800" b="0">
                <a:latin typeface="Lato"/>
                <a:ea typeface="Lato"/>
                <a:cs typeface="Lato"/>
                <a:sym typeface="Lato"/>
              </a:rPr>
              <a:t>ccess to </a:t>
            </a:r>
            <a:r>
              <a:rPr lang="en" sz="1800" b="0" u="sng">
                <a:latin typeface="Lato"/>
                <a:ea typeface="Lato"/>
                <a:cs typeface="Lato"/>
                <a:sym typeface="Lato"/>
              </a:rPr>
              <a:t>G</a:t>
            </a:r>
            <a:r>
              <a:rPr lang="en" sz="1800" b="0">
                <a:latin typeface="Lato"/>
                <a:ea typeface="Lato"/>
                <a:cs typeface="Lato"/>
                <a:sym typeface="Lato"/>
              </a:rPr>
              <a:t>raphical </a:t>
            </a:r>
            <a:r>
              <a:rPr lang="en" sz="1800" b="0" u="sng">
                <a:latin typeface="Lato"/>
                <a:ea typeface="Lato"/>
                <a:cs typeface="Lato"/>
                <a:sym typeface="Lato"/>
              </a:rPr>
              <a:t>E</a:t>
            </a:r>
            <a:r>
              <a:rPr lang="en" sz="1800" b="0">
                <a:latin typeface="Lato"/>
                <a:ea typeface="Lato"/>
                <a:cs typeface="Lato"/>
                <a:sym typeface="Lato"/>
              </a:rPr>
              <a:t>xploration</a:t>
            </a:r>
            <a:endParaRPr/>
          </a:p>
        </p:txBody>
      </p:sp>
      <p:sp>
        <p:nvSpPr>
          <p:cNvPr id="80" name="Google Shape;80;p14"/>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David Brun, Director/Founder, Gateway Navigation, CCC Ltd.</a:t>
            </a:r>
            <a:endParaRPr/>
          </a:p>
          <a:p>
            <a:pPr marL="0" lvl="0" indent="0" algn="l" rtl="0">
              <a:spcBef>
                <a:spcPts val="1200"/>
              </a:spcBef>
              <a:spcAft>
                <a:spcPts val="0"/>
              </a:spcAft>
              <a:buNone/>
            </a:pPr>
            <a:r>
              <a:rPr lang="en"/>
              <a:t>https://gnc3.com/go-image</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a:t>Project genesis and background</a:t>
            </a:r>
            <a:endParaRPr/>
          </a:p>
        </p:txBody>
      </p:sp>
      <p:pic>
        <p:nvPicPr>
          <p:cNvPr id="81" name="Google Shape;81;p14" descr="Gateway Navigation's logo, including a black and white icon of a compass next to a blue text area stating &quot;Gateway Navigation, a BC registered Community Contribution Company.&quot; " title="Gateway Navigation CCC Ltd. logo"/>
          <p:cNvPicPr preferRelativeResize="0"/>
          <p:nvPr/>
        </p:nvPicPr>
        <p:blipFill>
          <a:blip r:embed="rId3">
            <a:alphaModFix/>
          </a:blip>
          <a:stretch>
            <a:fillRect/>
          </a:stretch>
        </p:blipFill>
        <p:spPr>
          <a:xfrm>
            <a:off x="2467325" y="2720051"/>
            <a:ext cx="3220301" cy="1259500"/>
          </a:xfrm>
          <a:prstGeom prst="rect">
            <a:avLst/>
          </a:prstGeom>
          <a:noFill/>
          <a:ln>
            <a:noFill/>
          </a:ln>
        </p:spPr>
      </p:pic>
      <p:pic>
        <p:nvPicPr>
          <p:cNvPr id="82" name="Google Shape;82;p14" descr="Two solid colored outlines of people, with their arms intertwined, with text below stating &quot;Canadian Council of the Blind.&quot;" title="Canadian Council of the Blind logo"/>
          <p:cNvPicPr preferRelativeResize="0"/>
          <p:nvPr/>
        </p:nvPicPr>
        <p:blipFill>
          <a:blip r:embed="rId4">
            <a:alphaModFix/>
          </a:blip>
          <a:stretch>
            <a:fillRect/>
          </a:stretch>
        </p:blipFill>
        <p:spPr>
          <a:xfrm>
            <a:off x="6220900" y="2584075"/>
            <a:ext cx="1714500" cy="171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IMAGE team at McGill University</a:t>
            </a:r>
            <a:endParaRPr/>
          </a:p>
        </p:txBody>
      </p:sp>
      <p:sp>
        <p:nvSpPr>
          <p:cNvPr id="88" name="Google Shape;88;p15"/>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Jeff Blum: technical project manager</a:t>
            </a:r>
            <a:endParaRPr/>
          </a:p>
          <a:p>
            <a:pPr marL="0" lvl="0" indent="0" algn="l" rtl="0">
              <a:spcBef>
                <a:spcPts val="1200"/>
              </a:spcBef>
              <a:spcAft>
                <a:spcPts val="0"/>
              </a:spcAft>
              <a:buNone/>
            </a:pPr>
            <a:r>
              <a:rPr lang="en"/>
              <a:t>Cyan Kuo: usability &amp; UX lead</a:t>
            </a:r>
            <a:endParaRPr/>
          </a:p>
          <a:p>
            <a:pPr marL="0" lvl="0" indent="0" algn="l" rtl="0">
              <a:spcBef>
                <a:spcPts val="1200"/>
              </a:spcBef>
              <a:spcAft>
                <a:spcPts val="0"/>
              </a:spcAft>
              <a:buNone/>
            </a:pPr>
            <a:r>
              <a:rPr lang="en"/>
              <a:t>Dr. Yongjae Yoo: haptics lead</a:t>
            </a:r>
            <a:endParaRPr/>
          </a:p>
          <a:p>
            <a:pPr marL="0" lvl="0" indent="0" algn="l" rtl="0">
              <a:spcBef>
                <a:spcPts val="1200"/>
              </a:spcBef>
              <a:spcAft>
                <a:spcPts val="0"/>
              </a:spcAft>
              <a:buNone/>
            </a:pPr>
            <a:r>
              <a:rPr lang="en"/>
              <a:t>Prof. Jeremy Cooperstock: Director, Shared Reality Lab</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16 additional team members not at conference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IMAGE?</a:t>
            </a:r>
            <a:endParaRPr/>
          </a:p>
        </p:txBody>
      </p:sp>
      <p:sp>
        <p:nvSpPr>
          <p:cNvPr id="94" name="Google Shape;94;p16"/>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Zero cost Chrome browser extension</a:t>
            </a:r>
            <a:endParaRPr/>
          </a:p>
          <a:p>
            <a:pPr marL="0" lvl="0" indent="0" algn="l" rtl="0">
              <a:spcBef>
                <a:spcPts val="1200"/>
              </a:spcBef>
              <a:spcAft>
                <a:spcPts val="0"/>
              </a:spcAft>
              <a:buClr>
                <a:schemeClr val="dk2"/>
              </a:buClr>
              <a:buSzPts val="1100"/>
              <a:buFont typeface="Arial"/>
              <a:buNone/>
            </a:pPr>
            <a:r>
              <a:rPr lang="en"/>
              <a:t>Goal: Novel audio and touch (haptic) experiences of graphical content on the web:</a:t>
            </a:r>
            <a:endParaRPr/>
          </a:p>
          <a:p>
            <a:pPr marL="457200" lvl="0" indent="-342900" algn="l" rtl="0">
              <a:spcBef>
                <a:spcPts val="1200"/>
              </a:spcBef>
              <a:spcAft>
                <a:spcPts val="0"/>
              </a:spcAft>
              <a:buSzPts val="1800"/>
              <a:buChar char="-"/>
            </a:pPr>
            <a:r>
              <a:rPr lang="en"/>
              <a:t>Photos</a:t>
            </a:r>
            <a:endParaRPr/>
          </a:p>
          <a:p>
            <a:pPr marL="457200" lvl="0" indent="-342900" algn="l" rtl="0">
              <a:spcBef>
                <a:spcPts val="0"/>
              </a:spcBef>
              <a:spcAft>
                <a:spcPts val="0"/>
              </a:spcAft>
              <a:buSzPts val="1800"/>
              <a:buChar char="-"/>
            </a:pPr>
            <a:r>
              <a:rPr lang="en"/>
              <a:t>Charts</a:t>
            </a:r>
            <a:endParaRPr/>
          </a:p>
          <a:p>
            <a:pPr marL="457200" lvl="0" indent="-342900" algn="l" rtl="0">
              <a:spcBef>
                <a:spcPts val="0"/>
              </a:spcBef>
              <a:spcAft>
                <a:spcPts val="0"/>
              </a:spcAft>
              <a:buSzPts val="1800"/>
              <a:buChar char="-"/>
            </a:pPr>
            <a:r>
              <a:rPr lang="en"/>
              <a:t>Maps</a:t>
            </a:r>
            <a:endParaRPr/>
          </a:p>
          <a:p>
            <a:pPr marL="0" lvl="0" indent="0" algn="l" rtl="0">
              <a:spcBef>
                <a:spcPts val="1200"/>
              </a:spcBef>
              <a:spcAft>
                <a:spcPts val="1200"/>
              </a:spcAft>
              <a:buNone/>
            </a:pPr>
            <a:r>
              <a:rPr lang="en"/>
              <a:t>Public beta released last week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So much technology…</a:t>
            </a:r>
            <a:endParaRPr/>
          </a:p>
        </p:txBody>
      </p:sp>
      <p:sp>
        <p:nvSpPr>
          <p:cNvPr id="100" name="Google Shape;100;p17"/>
          <p:cNvSpPr txBox="1">
            <a:spLocks noGrp="1"/>
          </p:cNvSpPr>
          <p:nvPr>
            <p:ph type="body" idx="1"/>
          </p:nvPr>
        </p:nvSpPr>
        <p:spPr>
          <a:xfrm>
            <a:off x="2410100" y="1566875"/>
            <a:ext cx="6321600" cy="3686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You may already use:</a:t>
            </a:r>
            <a:endParaRPr/>
          </a:p>
          <a:p>
            <a:pPr marL="457200" lvl="0" indent="-342900" algn="l" rtl="0">
              <a:spcBef>
                <a:spcPts val="1200"/>
              </a:spcBef>
              <a:spcAft>
                <a:spcPts val="0"/>
              </a:spcAft>
              <a:buSzPts val="1800"/>
              <a:buChar char="●"/>
            </a:pPr>
            <a:r>
              <a:rPr lang="en"/>
              <a:t>Screen reader</a:t>
            </a:r>
            <a:endParaRPr/>
          </a:p>
          <a:p>
            <a:pPr marL="457200" lvl="0" indent="-342900" algn="l" rtl="0">
              <a:spcBef>
                <a:spcPts val="0"/>
              </a:spcBef>
              <a:spcAft>
                <a:spcPts val="0"/>
              </a:spcAft>
              <a:buSzPts val="1800"/>
              <a:buChar char="●"/>
            </a:pPr>
            <a:r>
              <a:rPr lang="en"/>
              <a:t>Alt-text: manually entered</a:t>
            </a:r>
            <a:endParaRPr/>
          </a:p>
          <a:p>
            <a:pPr marL="457200" lvl="0" indent="-342900" algn="l" rtl="0">
              <a:spcBef>
                <a:spcPts val="0"/>
              </a:spcBef>
              <a:spcAft>
                <a:spcPts val="0"/>
              </a:spcAft>
              <a:buSzPts val="1800"/>
              <a:buChar char="●"/>
            </a:pPr>
            <a:r>
              <a:rPr lang="en"/>
              <a:t>Alt-text: automatically generated</a:t>
            </a:r>
            <a:endParaRPr/>
          </a:p>
          <a:p>
            <a:pPr marL="457200" lvl="0" indent="-342900" algn="l" rtl="0">
              <a:spcBef>
                <a:spcPts val="0"/>
              </a:spcBef>
              <a:spcAft>
                <a:spcPts val="0"/>
              </a:spcAft>
              <a:buSzPts val="1800"/>
              <a:buChar char="●"/>
            </a:pPr>
            <a:r>
              <a:rPr lang="en"/>
              <a:t>JAWS Picture Smart</a:t>
            </a:r>
            <a:endParaRPr/>
          </a:p>
          <a:p>
            <a:pPr marL="457200" lvl="0" indent="-342900" algn="l" rtl="0">
              <a:spcBef>
                <a:spcPts val="0"/>
              </a:spcBef>
              <a:spcAft>
                <a:spcPts val="0"/>
              </a:spcAft>
              <a:buSzPts val="1800"/>
              <a:buChar char="●"/>
            </a:pPr>
            <a:r>
              <a:rPr lang="en"/>
              <a:t>VoiceOver image descriptions</a:t>
            </a:r>
            <a:endParaRPr/>
          </a:p>
          <a:p>
            <a:pPr marL="0" lvl="0" indent="0" algn="l" rtl="0">
              <a:spcBef>
                <a:spcPts val="1200"/>
              </a:spcBef>
              <a:spcAft>
                <a:spcPts val="0"/>
              </a:spcAft>
              <a:buNone/>
            </a:pPr>
            <a:r>
              <a:rPr lang="en"/>
              <a:t>Mostly text-based</a:t>
            </a:r>
            <a:endParaRPr/>
          </a:p>
          <a:p>
            <a:pPr marL="0" lvl="0" indent="0" algn="l" rtl="0">
              <a:spcBef>
                <a:spcPts val="1200"/>
              </a:spcBef>
              <a:spcAft>
                <a:spcPts val="0"/>
              </a:spcAft>
              <a:buNone/>
            </a:pPr>
            <a:r>
              <a:rPr lang="en"/>
              <a:t>Largely focus on the </a:t>
            </a:r>
            <a:r>
              <a:rPr lang="en" i="1"/>
              <a:t>content</a:t>
            </a:r>
            <a:r>
              <a:rPr lang="en"/>
              <a:t> of graphics, not the </a:t>
            </a:r>
            <a:r>
              <a:rPr lang="en" i="1"/>
              <a:t>feel</a:t>
            </a:r>
            <a:endParaRPr/>
          </a:p>
          <a:p>
            <a:pPr marL="0" lvl="0" indent="0" algn="l" rtl="0">
              <a:spcBef>
                <a:spcPts val="1200"/>
              </a:spcBef>
              <a:spcAft>
                <a:spcPts val="0"/>
              </a:spcAft>
              <a:buNone/>
            </a:pPr>
            <a:r>
              <a:rPr lang="en"/>
              <a:t>IMAGE does not replace these tools</a:t>
            </a:r>
            <a:endParaRPr/>
          </a:p>
          <a:p>
            <a:pPr marL="0" lvl="0" indent="0" algn="l" rtl="0">
              <a:spcBef>
                <a:spcPts val="1200"/>
              </a:spcBef>
              <a:spcAft>
                <a:spcPts val="1200"/>
              </a:spcAft>
              <a:buNone/>
            </a:pPr>
            <a:r>
              <a:rPr lang="en"/>
              <a:t>Not an overlay to correct website accessibility issues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06" name="Google Shape;106;p18"/>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7" name="Google Shape;107;p18" descr="The table has two columns. The first has the age range, and the second as the percentage of confirmed cases for that age range." title="A table of data titled &quot;Distribution of confirmed cases by age group&quot;"/>
          <p:cNvPicPr preferRelativeResize="0"/>
          <p:nvPr/>
        </p:nvPicPr>
        <p:blipFill>
          <a:blip r:embed="rId3">
            <a:alphaModFix/>
          </a:blip>
          <a:stretch>
            <a:fillRect/>
          </a:stretch>
        </p:blipFill>
        <p:spPr>
          <a:xfrm>
            <a:off x="121795" y="0"/>
            <a:ext cx="8900410" cy="5715000"/>
          </a:xfrm>
          <a:prstGeom prst="rect">
            <a:avLst/>
          </a:prstGeom>
          <a:noFill/>
          <a:ln>
            <a:noFill/>
          </a:ln>
        </p:spPr>
      </p:pic>
      <p:sp>
        <p:nvSpPr>
          <p:cNvPr id="108" name="Google Shape;108;p18"/>
          <p:cNvSpPr txBox="1"/>
          <p:nvPr/>
        </p:nvSpPr>
        <p:spPr>
          <a:xfrm>
            <a:off x="0" y="5383375"/>
            <a:ext cx="876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https://www.quebec.ca/en/health/health-issues/a-z/2019-coronavirus/situation-coronavirus-in-quebec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14" name="Google Shape;114;p19"/>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5" name="Google Shape;115;p19" descr="The exact same data as in the table on the previous slide, but in a pie chart format, with different colored wedges representing different age ranges." title="Pie chart titled &quot;Distribution of confirmed cases by age group&quot;"/>
          <p:cNvPicPr preferRelativeResize="0"/>
          <p:nvPr/>
        </p:nvPicPr>
        <p:blipFill>
          <a:blip r:embed="rId5">
            <a:alphaModFix/>
          </a:blip>
          <a:stretch>
            <a:fillRect/>
          </a:stretch>
        </p:blipFill>
        <p:spPr>
          <a:xfrm>
            <a:off x="381000" y="0"/>
            <a:ext cx="8382299" cy="6350541"/>
          </a:xfrm>
          <a:prstGeom prst="rect">
            <a:avLst/>
          </a:prstGeom>
          <a:noFill/>
          <a:ln>
            <a:noFill/>
          </a:ln>
        </p:spPr>
      </p:pic>
      <p:sp>
        <p:nvSpPr>
          <p:cNvPr id="116" name="Google Shape;116;p19"/>
          <p:cNvSpPr txBox="1"/>
          <p:nvPr/>
        </p:nvSpPr>
        <p:spPr>
          <a:xfrm>
            <a:off x="801800" y="4660700"/>
            <a:ext cx="217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IMAGE representation</a:t>
            </a:r>
            <a:endParaRPr>
              <a:latin typeface="Lato"/>
              <a:ea typeface="Lato"/>
              <a:cs typeface="Lato"/>
              <a:sym typeface="Lato"/>
            </a:endParaRPr>
          </a:p>
        </p:txBody>
      </p:sp>
      <p:sp>
        <p:nvSpPr>
          <p:cNvPr id="117" name="Google Shape;117;p19"/>
          <p:cNvSpPr txBox="1"/>
          <p:nvPr/>
        </p:nvSpPr>
        <p:spPr>
          <a:xfrm>
            <a:off x="0" y="5383375"/>
            <a:ext cx="876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https://www.quebec.ca/en/health/health-issues/a-z/2019-coronavirus/situation-coronavirus-in-quebec</a:t>
            </a:r>
            <a:endParaRPr/>
          </a:p>
        </p:txBody>
      </p:sp>
      <p:pic>
        <p:nvPicPr>
          <p:cNvPr id="2" name="20220316_piechartLouder_rendering">
            <a:hlinkClick r:id="" action="ppaction://media"/>
            <a:extLst>
              <a:ext uri="{FF2B5EF4-FFF2-40B4-BE49-F238E27FC236}">
                <a16:creationId xmlns:a16="http://schemas.microsoft.com/office/drawing/2014/main" id="{06427149-92E5-4937-83FE-3EB8233FEB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8950" y="4608350"/>
            <a:ext cx="504900" cy="5049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Audio + haptics (touch)</a:t>
            </a:r>
            <a:endParaRPr/>
          </a:p>
        </p:txBody>
      </p:sp>
      <p:sp>
        <p:nvSpPr>
          <p:cNvPr id="124" name="Google Shape;124;p20"/>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Audio is spatialized: rich and concise</a:t>
            </a:r>
            <a:endParaRPr/>
          </a:p>
          <a:p>
            <a:pPr marL="0" lvl="0" indent="0" algn="l" rtl="0">
              <a:spcBef>
                <a:spcPts val="1200"/>
              </a:spcBef>
              <a:spcAft>
                <a:spcPts val="0"/>
              </a:spcAft>
              <a:buNone/>
            </a:pPr>
            <a:r>
              <a:rPr lang="en"/>
              <a:t>Touch can add even more</a:t>
            </a:r>
            <a:endParaRPr/>
          </a:p>
          <a:p>
            <a:pPr marL="0" lvl="0" indent="0" algn="l" rtl="0">
              <a:spcBef>
                <a:spcPts val="1200"/>
              </a:spcBef>
              <a:spcAft>
                <a:spcPts val="0"/>
              </a:spcAft>
              <a:buNone/>
            </a:pPr>
            <a:r>
              <a:rPr lang="en"/>
              <a:t>Haptic devices are completely optional</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400250" y="639944"/>
            <a:ext cx="6321600" cy="70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Demonstration</a:t>
            </a:r>
            <a:endParaRPr/>
          </a:p>
        </p:txBody>
      </p:sp>
      <p:sp>
        <p:nvSpPr>
          <p:cNvPr id="130" name="Google Shape;130;p21"/>
          <p:cNvSpPr txBox="1">
            <a:spLocks noGrp="1"/>
          </p:cNvSpPr>
          <p:nvPr>
            <p:ph type="body" idx="1"/>
          </p:nvPr>
        </p:nvSpPr>
        <p:spPr>
          <a:xfrm>
            <a:off x="2410112" y="1773084"/>
            <a:ext cx="6321600" cy="33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Installation</a:t>
            </a:r>
            <a:endParaRPr/>
          </a:p>
          <a:p>
            <a:pPr marL="0" lvl="0" indent="0" algn="l" rtl="0">
              <a:spcBef>
                <a:spcPts val="1200"/>
              </a:spcBef>
              <a:spcAft>
                <a:spcPts val="0"/>
              </a:spcAft>
              <a:buNone/>
            </a:pPr>
            <a:r>
              <a:rPr lang="en"/>
              <a:t>Audio interpretations</a:t>
            </a:r>
            <a:endParaRPr/>
          </a:p>
          <a:p>
            <a:pPr marL="0" lvl="0" indent="0" algn="l" rtl="0">
              <a:spcBef>
                <a:spcPts val="1200"/>
              </a:spcBef>
              <a:spcAft>
                <a:spcPts val="0"/>
              </a:spcAft>
              <a:buNone/>
            </a:pPr>
            <a:r>
              <a:rPr lang="en"/>
              <a:t>Audio + Experimental touch interpretations:</a:t>
            </a:r>
            <a:endParaRPr/>
          </a:p>
          <a:p>
            <a:pPr marL="0" lvl="0" indent="457200" algn="l" rtl="0">
              <a:spcBef>
                <a:spcPts val="1200"/>
              </a:spcBef>
              <a:spcAft>
                <a:spcPts val="0"/>
              </a:spcAft>
              <a:buNone/>
            </a:pPr>
            <a:r>
              <a:rPr lang="en"/>
              <a:t>Haply &amp; Dot Pad</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On-screen Show (16:10)</PresentationFormat>
  <Paragraphs>116</Paragraphs>
  <Slides>19</Slides>
  <Notes>19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Lato</vt:lpstr>
      <vt:lpstr>Arial</vt:lpstr>
      <vt:lpstr>Raleway</vt:lpstr>
      <vt:lpstr>Swiss</vt:lpstr>
      <vt:lpstr>IMAGE: Accessible Internet Graphics via Audio and Touch</vt:lpstr>
      <vt:lpstr>IMAGE project introduction Internet Multimodal Access to Graphical Exploration</vt:lpstr>
      <vt:lpstr>IMAGE team at McGill University</vt:lpstr>
      <vt:lpstr>What is IMAGE?</vt:lpstr>
      <vt:lpstr>So much technology…</vt:lpstr>
      <vt:lpstr>PowerPoint Presentation</vt:lpstr>
      <vt:lpstr>PowerPoint Presentation</vt:lpstr>
      <vt:lpstr>Audio + haptics (touch)</vt:lpstr>
      <vt:lpstr>Demonstration</vt:lpstr>
      <vt:lpstr>Website creators: photos</vt:lpstr>
      <vt:lpstr>Website creators: maps</vt:lpstr>
      <vt:lpstr>Website creators: charts</vt:lpstr>
      <vt:lpstr>Open source and extensible</vt:lpstr>
      <vt:lpstr>Developers: Extending IMAGE</vt:lpstr>
      <vt:lpstr>The future of IMAGE</vt:lpstr>
      <vt:lpstr>Acknowledgements</vt:lpstr>
      <vt:lpstr>Visit us in Dot’s booth #612</vt:lpstr>
      <vt:lpstr>Visit us here at the conference</vt:lpstr>
      <vt:lpstr>Find us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Accessible Internet Graphics via Audio and Touch</dc:title>
  <cp:lastModifiedBy>Cyan Kuo, M</cp:lastModifiedBy>
  <cp:revision>1</cp:revision>
  <dcterms:modified xsi:type="dcterms:W3CDTF">2022-03-31T13:34:40Z</dcterms:modified>
</cp:coreProperties>
</file>